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317" r:id="rId3"/>
    <p:sldId id="318" r:id="rId4"/>
    <p:sldId id="259" r:id="rId5"/>
    <p:sldId id="310" r:id="rId6"/>
    <p:sldId id="311" r:id="rId7"/>
    <p:sldId id="312" r:id="rId8"/>
    <p:sldId id="313" r:id="rId9"/>
    <p:sldId id="316" r:id="rId10"/>
    <p:sldId id="315" r:id="rId11"/>
    <p:sldId id="314" r:id="rId12"/>
    <p:sldId id="319" r:id="rId13"/>
    <p:sldId id="320" r:id="rId14"/>
    <p:sldId id="321" r:id="rId15"/>
    <p:sldId id="322" r:id="rId16"/>
    <p:sldId id="323" r:id="rId17"/>
    <p:sldId id="324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34D"/>
    <a:srgbClr val="0000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88" d="100"/>
          <a:sy n="88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AFE1D-3FCC-446F-A22A-A4D623882919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A906E-E8E1-45E3-AE28-36B3AABC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A906E-E8E1-45E3-AE28-36B3AABC63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6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A906E-E8E1-45E3-AE28-36B3AABC63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0159-C243-4758-BC79-AD942E44A9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8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7929"/>
            <a:ext cx="12218894" cy="8145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982678"/>
            <a:ext cx="11328400" cy="1774959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035" y="2943708"/>
            <a:ext cx="10878671" cy="76829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075" y="4607166"/>
            <a:ext cx="3004589" cy="17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5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36100" cy="1001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00" y="6434931"/>
            <a:ext cx="3098800" cy="365125"/>
          </a:xfrm>
        </p:spPr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2600" y="6425406"/>
            <a:ext cx="2743200" cy="365125"/>
          </a:xfrm>
        </p:spPr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15133"/>
            <a:ext cx="548611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882" y="1615133"/>
            <a:ext cx="551807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6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4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172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10700" cy="1001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676400"/>
            <a:ext cx="114173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34931"/>
            <a:ext cx="309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5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© Solar Car Challenge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6100" y="6425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fld id="{54784F0A-9BAA-4237-BD2C-1E6190E82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85738"/>
            <a:ext cx="2031746" cy="118095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0" y="1459706"/>
            <a:ext cx="12192000" cy="0"/>
          </a:xfrm>
          <a:prstGeom prst="line">
            <a:avLst/>
          </a:prstGeom>
          <a:ln w="12700">
            <a:solidFill>
              <a:srgbClr val="17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7234D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 for the 2025 Race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Shih, Deputy Race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Cross-Country/Track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6 – Clarify how ties are broken for track races (highest average speed per lap)</a:t>
            </a:r>
          </a:p>
          <a:p>
            <a:r>
              <a:rPr lang="en-US" dirty="0" smtClean="0"/>
              <a:t>Rule 6.1 – Elapsed time includes required trailering time; allows teams to choose when to charge their vehicle throughout the day</a:t>
            </a:r>
          </a:p>
          <a:p>
            <a:r>
              <a:rPr lang="en-US" dirty="0"/>
              <a:t>Rule 6.7 – Minimum speed of 20 mph also applies to track race</a:t>
            </a:r>
          </a:p>
          <a:p>
            <a:r>
              <a:rPr lang="en-US" dirty="0" smtClean="0"/>
              <a:t>Rule 20.x – Clarify passing/overtaking rules. Team being passed does not need to slow down. Additional provisions in Rules Updates or Policies and Procedures.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9" y="6434931"/>
            <a:ext cx="3324593" cy="365125"/>
          </a:xfrm>
        </p:spPr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clean-up and consolidated rules </a:t>
            </a:r>
          </a:p>
          <a:p>
            <a:r>
              <a:rPr lang="en-US" dirty="0" smtClean="0"/>
              <a:t>Rule 3.6</a:t>
            </a:r>
          </a:p>
          <a:p>
            <a:pPr lvl="1"/>
            <a:r>
              <a:rPr lang="en-US" dirty="0" smtClean="0"/>
              <a:t>Clarify need for data sheets on relay/contactors and brake pedals</a:t>
            </a:r>
          </a:p>
          <a:p>
            <a:pPr lvl="1"/>
            <a:r>
              <a:rPr lang="en-US" dirty="0" smtClean="0"/>
              <a:t>Clarify team photos are due March 1</a:t>
            </a:r>
            <a:r>
              <a:rPr lang="en-US" baseline="30000" dirty="0" smtClean="0"/>
              <a:t>st</a:t>
            </a:r>
            <a:r>
              <a:rPr lang="en-US" dirty="0" smtClean="0"/>
              <a:t>, with updates to June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Rule 3.6.1 – Penalty for incomplete registration</a:t>
            </a:r>
          </a:p>
          <a:p>
            <a:r>
              <a:rPr lang="en-US" dirty="0" smtClean="0"/>
              <a:t>Rule 5.4.3(d) – Battery boxes must be protected by crush zones</a:t>
            </a:r>
          </a:p>
          <a:p>
            <a:r>
              <a:rPr lang="en-US" dirty="0" smtClean="0"/>
              <a:t>Rule 8.3 – Clarify fees and what is covered. Increases participants from a total of 14 to a total of 15.</a:t>
            </a:r>
          </a:p>
          <a:p>
            <a:r>
              <a:rPr lang="en-US" dirty="0" smtClean="0"/>
              <a:t>Rule 8.9 – Health testing required for cross-country races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9" y="6434931"/>
            <a:ext cx="3492501" cy="365125"/>
          </a:xfrm>
        </p:spPr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Registration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21" y="1527965"/>
            <a:ext cx="8382000" cy="4798701"/>
          </a:xfrm>
          <a:solidFill>
            <a:schemeClr val="bg1"/>
          </a:solidFill>
        </p:spPr>
        <p:txBody>
          <a:bodyPr rtlCol="0">
            <a:normAutofit fontScale="32500" lnSpcReduction="20000"/>
          </a:bodyPr>
          <a:lstStyle/>
          <a:p>
            <a:pPr>
              <a:buNone/>
              <a:defRPr/>
            </a:pPr>
            <a:r>
              <a:rPr lang="en-US" sz="5800" b="1" dirty="0" smtClean="0"/>
              <a:t>Sections 1 – 3</a:t>
            </a:r>
            <a:r>
              <a:rPr lang="en-US" sz="5800" dirty="0" smtClean="0"/>
              <a:t>:  </a:t>
            </a:r>
            <a:r>
              <a:rPr lang="en-US" sz="5800" b="1" dirty="0" smtClean="0"/>
              <a:t>Purpose, Administration, Entries and Registrations</a:t>
            </a:r>
          </a:p>
          <a:p>
            <a:pPr>
              <a:buNone/>
              <a:defRPr/>
            </a:pPr>
            <a:r>
              <a:rPr lang="en-US" dirty="0" smtClean="0"/>
              <a:t>		</a:t>
            </a:r>
          </a:p>
          <a:p>
            <a:pPr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sz="4500" b="1" dirty="0" smtClean="0">
                <a:solidFill>
                  <a:srgbClr val="FF0000"/>
                </a:solidFill>
              </a:rPr>
              <a:t>Registration Documents and Registration Fee requirement March 1</a:t>
            </a:r>
            <a:r>
              <a:rPr lang="en-US" sz="45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  <a:defRPr/>
            </a:pPr>
            <a:r>
              <a:rPr lang="en-US" sz="3600" dirty="0" smtClean="0"/>
              <a:t>	</a:t>
            </a:r>
            <a:r>
              <a:rPr lang="en-US" sz="5000" dirty="0" smtClean="0"/>
              <a:t>(1) Detailed CAD drawings showing mechanical structure, including “</a:t>
            </a:r>
            <a:r>
              <a:rPr lang="en-US" sz="5000" b="1" dirty="0" smtClean="0">
                <a:solidFill>
                  <a:srgbClr val="0070C0"/>
                </a:solidFill>
              </a:rPr>
              <a:t>crush zones</a:t>
            </a:r>
            <a:r>
              <a:rPr lang="en-US" sz="5000" dirty="0" smtClean="0"/>
              <a:t>.” Crush zones must be clearly labeled. </a:t>
            </a:r>
            <a:r>
              <a:rPr lang="en-US" sz="5000" dirty="0" smtClean="0">
                <a:solidFill>
                  <a:srgbClr val="7030A0"/>
                </a:solidFill>
              </a:rPr>
              <a:t>Location of major components and notional driver must be shown.</a:t>
            </a:r>
          </a:p>
          <a:p>
            <a:pPr>
              <a:buNone/>
              <a:defRPr/>
            </a:pPr>
            <a:r>
              <a:rPr lang="en-US" sz="5000" dirty="0" smtClean="0"/>
              <a:t>	(2) Detailed schematic / wiring diagram showing electrical system.</a:t>
            </a:r>
          </a:p>
          <a:p>
            <a:pPr>
              <a:buNone/>
              <a:defRPr/>
            </a:pPr>
            <a:r>
              <a:rPr lang="en-US" sz="5000" dirty="0" smtClean="0"/>
              <a:t>	(3) Digital team photo   [emailed]</a:t>
            </a:r>
          </a:p>
          <a:p>
            <a:pPr>
              <a:buNone/>
              <a:defRPr/>
            </a:pPr>
            <a:r>
              <a:rPr lang="en-US" sz="5000" dirty="0" smtClean="0"/>
              <a:t>	(4) Manufacturer’s data sheets for </a:t>
            </a:r>
            <a:r>
              <a:rPr lang="en-US" sz="5000" u="sng" dirty="0" smtClean="0"/>
              <a:t>batteries showing type &amp; capacity</a:t>
            </a:r>
          </a:p>
          <a:p>
            <a:pPr>
              <a:buNone/>
              <a:defRPr/>
            </a:pPr>
            <a:r>
              <a:rPr lang="en-US" sz="5000" dirty="0" smtClean="0"/>
              <a:t>	(5) Manufacturer’s data sheets for solar array, including list price</a:t>
            </a:r>
          </a:p>
          <a:p>
            <a:pPr>
              <a:buNone/>
              <a:defRPr/>
            </a:pPr>
            <a:r>
              <a:rPr lang="en-US" sz="5000" dirty="0" smtClean="0"/>
              <a:t>	(6) Manufacturer’s data sheets for </a:t>
            </a:r>
            <a:r>
              <a:rPr lang="en-US" sz="5000" dirty="0" smtClean="0">
                <a:solidFill>
                  <a:srgbClr val="0070C0"/>
                </a:solidFill>
              </a:rPr>
              <a:t>motor and motor controller</a:t>
            </a:r>
          </a:p>
          <a:p>
            <a:pPr>
              <a:buNone/>
              <a:defRPr/>
            </a:pPr>
            <a:r>
              <a:rPr lang="en-US" sz="5000" dirty="0" smtClean="0"/>
              <a:t>	(7) Manufacturer’s data sheets for </a:t>
            </a:r>
            <a:r>
              <a:rPr lang="en-US" sz="5000" dirty="0" smtClean="0">
                <a:solidFill>
                  <a:srgbClr val="0070C0"/>
                </a:solidFill>
              </a:rPr>
              <a:t>array and battery cutoff switches</a:t>
            </a:r>
          </a:p>
          <a:p>
            <a:pPr>
              <a:buNone/>
              <a:defRPr/>
            </a:pPr>
            <a:r>
              <a:rPr lang="en-US" sz="5000" dirty="0" smtClean="0"/>
              <a:t>	(8) Manufacturer’s data sheets for </a:t>
            </a:r>
            <a:r>
              <a:rPr lang="en-US" sz="5000" dirty="0" smtClean="0">
                <a:solidFill>
                  <a:srgbClr val="0070C0"/>
                </a:solidFill>
              </a:rPr>
              <a:t>main</a:t>
            </a:r>
            <a:r>
              <a:rPr lang="en-US" sz="5000" dirty="0" smtClean="0"/>
              <a:t> </a:t>
            </a:r>
            <a:r>
              <a:rPr lang="en-US" sz="5000" dirty="0" smtClean="0">
                <a:solidFill>
                  <a:srgbClr val="0070C0"/>
                </a:solidFill>
              </a:rPr>
              <a:t>fuses</a:t>
            </a:r>
          </a:p>
          <a:p>
            <a:pPr>
              <a:buNone/>
              <a:defRPr/>
            </a:pPr>
            <a:r>
              <a:rPr lang="en-US" sz="5000" dirty="0" smtClean="0">
                <a:solidFill>
                  <a:srgbClr val="0070C0"/>
                </a:solidFill>
              </a:rPr>
              <a:t>	</a:t>
            </a:r>
            <a:r>
              <a:rPr lang="en-US" sz="5000" dirty="0" smtClean="0"/>
              <a:t>(9) Manufacturer’s data sheets for </a:t>
            </a:r>
            <a:r>
              <a:rPr lang="en-US" sz="5000" dirty="0" smtClean="0">
                <a:solidFill>
                  <a:srgbClr val="0070C0"/>
                </a:solidFill>
              </a:rPr>
              <a:t>wheels and brakes</a:t>
            </a:r>
          </a:p>
          <a:p>
            <a:pPr>
              <a:buNone/>
              <a:defRPr/>
            </a:pPr>
            <a:r>
              <a:rPr lang="en-US" sz="5000" dirty="0">
                <a:solidFill>
                  <a:srgbClr val="0070C0"/>
                </a:solidFill>
              </a:rPr>
              <a:t>	</a:t>
            </a:r>
            <a:r>
              <a:rPr lang="en-US" sz="4900" dirty="0"/>
              <a:t>(10) </a:t>
            </a:r>
            <a:r>
              <a:rPr lang="en-US" sz="4900" dirty="0"/>
              <a:t>Manufacturer’s data sheets for </a:t>
            </a:r>
            <a:r>
              <a:rPr lang="en-US" sz="4900" dirty="0">
                <a:solidFill>
                  <a:srgbClr val="0070C0"/>
                </a:solidFill>
              </a:rPr>
              <a:t>suspension and steering</a:t>
            </a:r>
          </a:p>
          <a:p>
            <a:pPr>
              <a:buNone/>
              <a:defRPr/>
            </a:pPr>
            <a:r>
              <a:rPr lang="en-US" sz="3100" dirty="0" smtClean="0">
                <a:solidFill>
                  <a:srgbClr val="0070C0"/>
                </a:solidFill>
              </a:rPr>
              <a:t>	</a:t>
            </a:r>
          </a:p>
          <a:p>
            <a:pPr>
              <a:buNone/>
              <a:defRPr/>
            </a:pPr>
            <a:r>
              <a:rPr lang="en-US" sz="4500" b="1" dirty="0" smtClean="0"/>
              <a:t>Digital and hard copies required by March 1</a:t>
            </a:r>
            <a:r>
              <a:rPr lang="en-US" sz="4500" b="1" baseline="30000" dirty="0" smtClean="0"/>
              <a:t>st</a:t>
            </a:r>
            <a:r>
              <a:rPr lang="en-US" sz="4500" b="1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851" y="1626705"/>
            <a:ext cx="2456698" cy="3457575"/>
          </a:xfrm>
          <a:prstGeom prst="rect">
            <a:avLst/>
          </a:prstGeom>
          <a:ln>
            <a:solidFill>
              <a:srgbClr val="17234D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78904" y="2852409"/>
            <a:ext cx="2705102" cy="3711268"/>
          </a:xfrm>
          <a:prstGeom prst="rect">
            <a:avLst/>
          </a:prstGeom>
          <a:ln>
            <a:solidFill>
              <a:srgbClr val="17234D"/>
            </a:solidFill>
          </a:ln>
        </p:spPr>
      </p:pic>
    </p:spTree>
    <p:extLst>
      <p:ext uri="{BB962C8B-B14F-4D97-AF65-F5344CB8AC3E}">
        <p14:creationId xmlns:p14="http://schemas.microsoft.com/office/powerpoint/2010/main" val="14941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3.8 – Design of Solar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5740400" cy="4500563"/>
          </a:xfrm>
        </p:spPr>
        <p:txBody>
          <a:bodyPr/>
          <a:lstStyle/>
          <a:p>
            <a:r>
              <a:rPr lang="en-US" dirty="0" smtClean="0"/>
              <a:t>It is the intent of the event that the solar cars </a:t>
            </a:r>
            <a:r>
              <a:rPr lang="en-US" i="1" dirty="0" smtClean="0">
                <a:solidFill>
                  <a:srgbClr val="7030A0"/>
                </a:solidFill>
              </a:rPr>
              <a:t>be designed and constructed by high school students</a:t>
            </a:r>
            <a:r>
              <a:rPr lang="en-US" dirty="0" smtClean="0"/>
              <a:t> on the solar car team. </a:t>
            </a:r>
          </a:p>
          <a:p>
            <a:r>
              <a:rPr lang="en-US" u="sng" dirty="0" smtClean="0"/>
              <a:t>No portion of another vehicle’s frame may be reused</a:t>
            </a:r>
            <a:r>
              <a:rPr lang="en-US" dirty="0" smtClean="0"/>
              <a:t> in a solar car unless the team re-engineers/ modifies the frame to fit the team’s solar car design or to install separate off-the-shelf components.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http://www.solarcarchallenge.org/challenge/media/pics/gilmer_hig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9522" y="2039826"/>
            <a:ext cx="5327234" cy="35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5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3.9 - Scrapbook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6952974" cy="4500563"/>
          </a:xfrm>
        </p:spPr>
        <p:txBody>
          <a:bodyPr/>
          <a:lstStyle/>
          <a:p>
            <a:r>
              <a:rPr lang="en-US" dirty="0" smtClean="0"/>
              <a:t>Scrapbook must be shown to Check-In to Race.</a:t>
            </a:r>
          </a:p>
          <a:p>
            <a:r>
              <a:rPr lang="en-US" dirty="0" smtClean="0"/>
              <a:t>Scrapbook must show history of the team building the solar car, including team engineering decision-making.</a:t>
            </a:r>
          </a:p>
          <a:p>
            <a:r>
              <a:rPr lang="en-US" dirty="0" smtClean="0"/>
              <a:t>Scrapbook will show team photos, design &amp; planning, CAD drawings, fundraising, testing.</a:t>
            </a:r>
          </a:p>
          <a:p>
            <a:r>
              <a:rPr lang="en-US" dirty="0" smtClean="0"/>
              <a:t>Digital copy of scrapbook due June 1st.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2012583"/>
            <a:ext cx="3782072" cy="37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8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3.10 – Oral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6803887" cy="4500563"/>
          </a:xfrm>
        </p:spPr>
        <p:txBody>
          <a:bodyPr/>
          <a:lstStyle/>
          <a:p>
            <a:r>
              <a:rPr lang="en-US" dirty="0" smtClean="0"/>
              <a:t>Up to 20 laps not available for oral presentations.</a:t>
            </a:r>
          </a:p>
          <a:p>
            <a:r>
              <a:rPr lang="en-US" dirty="0" smtClean="0"/>
              <a:t>Presentation show discuss the teams overall planning, including engineering decisions.</a:t>
            </a:r>
          </a:p>
          <a:p>
            <a:r>
              <a:rPr lang="en-US" dirty="0" smtClean="0"/>
              <a:t>Teams have a strict 8 minutes to give their presentation.</a:t>
            </a:r>
          </a:p>
          <a:p>
            <a:r>
              <a:rPr lang="en-US" dirty="0" smtClean="0"/>
              <a:t>Judges will now give feedback per Oral Presentation Guidelines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 descr="http://www.solarcarchallenge.org/challenge/photos/2018/days2/photo/s2day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052" y="2176669"/>
            <a:ext cx="4659694" cy="31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3.5 – Qualifier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Qualifier for the </a:t>
            </a:r>
            <a:r>
              <a:rPr lang="en-US" dirty="0" smtClean="0"/>
              <a:t>2021 </a:t>
            </a:r>
            <a:r>
              <a:rPr lang="en-US" dirty="0"/>
              <a:t>Race will include:</a:t>
            </a:r>
          </a:p>
          <a:p>
            <a:pPr marL="971550" lvl="1" indent="-514350">
              <a:buFont typeface="Arial" panose="020B0604020202020204" pitchFamily="34" charset="0"/>
              <a:buAutoNum type="arabicParenBoth"/>
            </a:pPr>
            <a:r>
              <a:rPr lang="en-US" b="1" dirty="0">
                <a:solidFill>
                  <a:srgbClr val="0070C0"/>
                </a:solidFill>
              </a:rPr>
              <a:t>3-Day Scrutineering</a:t>
            </a:r>
          </a:p>
          <a:p>
            <a:pPr marL="971550" lvl="1" indent="-514350">
              <a:buFont typeface="Arial" panose="020B0604020202020204" pitchFamily="34" charset="0"/>
              <a:buAutoNum type="arabicParenBoth"/>
            </a:pPr>
            <a:r>
              <a:rPr lang="en-US" b="1" dirty="0">
                <a:solidFill>
                  <a:srgbClr val="0070C0"/>
                </a:solidFill>
              </a:rPr>
              <a:t>Stage One – First Day of </a:t>
            </a:r>
            <a:r>
              <a:rPr lang="en-US" b="1" dirty="0" smtClean="0">
                <a:solidFill>
                  <a:srgbClr val="0070C0"/>
                </a:solidFill>
              </a:rPr>
              <a:t>Racing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top teams in each Solar Car Challenge Racing Division will move on to the three-day </a:t>
            </a:r>
            <a:r>
              <a:rPr lang="en-US" dirty="0">
                <a:solidFill>
                  <a:srgbClr val="0070C0"/>
                </a:solidFill>
              </a:rPr>
              <a:t>Stage Two </a:t>
            </a:r>
            <a:r>
              <a:rPr lang="en-US" dirty="0"/>
              <a:t>of racing.  [Approximately 25 teams]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winner in each division will be the team </a:t>
            </a:r>
            <a:r>
              <a:rPr lang="en-US" dirty="0" smtClean="0"/>
              <a:t>that accumulates </a:t>
            </a:r>
            <a:r>
              <a:rPr lang="en-US" dirty="0"/>
              <a:t>the most laps in </a:t>
            </a:r>
            <a:r>
              <a:rPr lang="en-US" dirty="0" smtClean="0"/>
              <a:t>Stage </a:t>
            </a:r>
            <a:r>
              <a:rPr lang="en-US" dirty="0"/>
              <a:t>1 and 2.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All teams will receive an Official Race Ranking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10: DIVISIONS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Classic Division: </a:t>
            </a:r>
            <a:r>
              <a:rPr lang="en-US" dirty="0" smtClean="0"/>
              <a:t>No hub motors; lead-acid or LiFePO4 batteries; solar modules or cells at ≤ </a:t>
            </a:r>
            <a:r>
              <a:rPr lang="en-US" dirty="0" smtClean="0">
                <a:solidFill>
                  <a:srgbClr val="0000FF"/>
                </a:solidFill>
              </a:rPr>
              <a:t>23</a:t>
            </a:r>
            <a:r>
              <a:rPr lang="en-US" dirty="0" smtClean="0"/>
              <a:t>% </a:t>
            </a:r>
            <a:r>
              <a:rPr lang="en-US" dirty="0" smtClean="0"/>
              <a:t>efficient</a:t>
            </a:r>
          </a:p>
          <a:p>
            <a:r>
              <a:rPr lang="en-US" b="1" dirty="0" smtClean="0"/>
              <a:t>Advanced Classic Division: </a:t>
            </a:r>
            <a:r>
              <a:rPr lang="en-US" dirty="0" smtClean="0"/>
              <a:t>Classic Division cars with 3 or more years experience in Solar Car Challenge</a:t>
            </a:r>
          </a:p>
          <a:p>
            <a:r>
              <a:rPr lang="en-US" b="1" dirty="0" smtClean="0"/>
              <a:t>Advanced Division: </a:t>
            </a:r>
            <a:r>
              <a:rPr lang="en-US" dirty="0" smtClean="0"/>
              <a:t>Hub motors; prefabricated solar car molds; advanced battery chemistries</a:t>
            </a:r>
          </a:p>
          <a:p>
            <a:r>
              <a:rPr lang="en-US" b="1" dirty="0" smtClean="0"/>
              <a:t>Electric-Solar Powered Car Division: </a:t>
            </a:r>
            <a:r>
              <a:rPr lang="en-US" dirty="0" smtClean="0"/>
              <a:t>Solar cells on charging station; Classic Division technology; 2 x </a:t>
            </a:r>
            <a:r>
              <a:rPr lang="en-US" dirty="0" smtClean="0">
                <a:solidFill>
                  <a:srgbClr val="0000FF"/>
                </a:solidFill>
              </a:rPr>
              <a:t>5.25 </a:t>
            </a:r>
            <a:r>
              <a:rPr lang="en-US" dirty="0" smtClean="0"/>
              <a:t>kWh battery packs</a:t>
            </a:r>
          </a:p>
          <a:p>
            <a:r>
              <a:rPr lang="en-US" b="1" dirty="0" smtClean="0"/>
              <a:t>Cruiser Division: </a:t>
            </a:r>
            <a:r>
              <a:rPr lang="en-US" dirty="0" smtClean="0"/>
              <a:t>Seating for four; totally enclosed; solar array integrated into the skin of the vehicle; workable trunk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6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5.2.x – </a:t>
            </a:r>
            <a:br>
              <a:rPr lang="en-US" dirty="0" smtClean="0"/>
            </a:br>
            <a:r>
              <a:rPr lang="en-US" dirty="0" smtClean="0"/>
              <a:t>Safety Cell, Crush Zone, Roll Bar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1800" y="1676400"/>
            <a:ext cx="7057571" cy="45005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Safety Cell– </a:t>
            </a:r>
            <a:r>
              <a:rPr lang="en-US" b="1" i="1" dirty="0" smtClean="0"/>
              <a:t>rigid protection </a:t>
            </a:r>
            <a:r>
              <a:rPr lang="en-US" dirty="0" smtClean="0"/>
              <a:t>encompassing entire driver; minimum OD of 1.9cm; minimum 5cm clearance to driver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Crush Zone – structural components </a:t>
            </a:r>
            <a:r>
              <a:rPr lang="en-US" b="1" i="1" dirty="0" smtClean="0"/>
              <a:t>designed to collapse</a:t>
            </a:r>
            <a:r>
              <a:rPr lang="en-US" dirty="0" smtClean="0"/>
              <a:t> on impact; minimum 15cm clearance to driver; minimum coverage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Roll Bar – </a:t>
            </a:r>
            <a:r>
              <a:rPr lang="en-US" b="1" i="1" dirty="0" smtClean="0"/>
              <a:t>protects driver in event of rollover</a:t>
            </a:r>
            <a:r>
              <a:rPr lang="en-US" dirty="0" smtClean="0"/>
              <a:t>; continuous piece of metal; minimum 5cm vertical clearance; minimum OD of 5cm; minimum wall thickness based on material; welded to frame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371" y="3698648"/>
            <a:ext cx="3304419" cy="2478315"/>
          </a:xfrm>
          <a:prstGeom prst="rect">
            <a:avLst/>
          </a:prstGeom>
        </p:spPr>
      </p:pic>
      <p:pic>
        <p:nvPicPr>
          <p:cNvPr id="3076" name="Picture 4" descr="http://www.solarcarchallenge.org/challenge/photos/2019/days1/photo/s1day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302" y="1676400"/>
            <a:ext cx="3606815" cy="23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69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Cell / Crush Zone Details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184570" y="1676400"/>
            <a:ext cx="4664529" cy="4500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Both Safety Cell and Crush Zone must encompass the entire driver </a:t>
            </a:r>
          </a:p>
          <a:p>
            <a:r>
              <a:rPr lang="en-US" dirty="0" smtClean="0"/>
              <a:t>Crush zone are structural components </a:t>
            </a:r>
            <a:r>
              <a:rPr lang="en-US" b="1" i="1" dirty="0" smtClean="0"/>
              <a:t>designed to collapse</a:t>
            </a:r>
            <a:r>
              <a:rPr lang="en-US" dirty="0" smtClean="0"/>
              <a:t> on impact</a:t>
            </a:r>
          </a:p>
          <a:p>
            <a:r>
              <a:rPr lang="en-US" dirty="0" smtClean="0"/>
              <a:t>Safety Cell structure protects driver in event of collision; should not deform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Requires padding to protect driver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Crush zones must protect both driver AND battery pack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676400"/>
            <a:ext cx="6665346" cy="43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EVENT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Rules are periodically clarified or amended to meet the needs of the specific race.</a:t>
            </a:r>
          </a:p>
          <a:p>
            <a:r>
              <a:rPr lang="en-US" b="1" dirty="0" smtClean="0"/>
              <a:t>Rule 29 </a:t>
            </a:r>
            <a:r>
              <a:rPr lang="en-US" dirty="0" smtClean="0"/>
              <a:t>requires solar car teams to make periodic reviews of these updates to stay up-to-date.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Rules updated per Event Update </a:t>
            </a:r>
            <a:r>
              <a:rPr lang="en-US" dirty="0" smtClean="0">
                <a:solidFill>
                  <a:srgbClr val="0000FF"/>
                </a:solidFill>
              </a:rPr>
              <a:t>2025-1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41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5.4/5.7 – Electrical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800" y="1676400"/>
            <a:ext cx="11684000" cy="45005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Rule 5.4 (Battery): 5.25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kWh </a:t>
            </a:r>
            <a:r>
              <a:rPr lang="en-US" dirty="0"/>
              <a:t>max at 20 </a:t>
            </a:r>
            <a:r>
              <a:rPr lang="en-US" dirty="0" err="1"/>
              <a:t>hr</a:t>
            </a:r>
            <a:r>
              <a:rPr lang="en-US" dirty="0"/>
              <a:t> discharge rate; </a:t>
            </a:r>
            <a:r>
              <a:rPr lang="en-US" dirty="0">
                <a:solidFill>
                  <a:schemeClr val="tx1"/>
                </a:solidFill>
              </a:rPr>
              <a:t>terminals must have locking </a:t>
            </a:r>
            <a:r>
              <a:rPr lang="en-US" dirty="0" smtClean="0">
                <a:solidFill>
                  <a:schemeClr val="tx1"/>
                </a:solidFill>
              </a:rPr>
              <a:t>washers (see 5.7.3 below).</a:t>
            </a:r>
          </a:p>
          <a:p>
            <a:pPr lvl="1">
              <a:defRPr/>
            </a:pPr>
            <a:r>
              <a:rPr lang="en-US" dirty="0" smtClean="0"/>
              <a:t>For Lithium-based chemistries, use nominal (1C) capacity</a:t>
            </a:r>
            <a:endParaRPr lang="en-US" dirty="0"/>
          </a:p>
          <a:p>
            <a:pPr>
              <a:defRPr/>
            </a:pPr>
            <a:r>
              <a:rPr lang="en-US" dirty="0"/>
              <a:t>Rule </a:t>
            </a:r>
            <a:r>
              <a:rPr lang="en-US" dirty="0" smtClean="0"/>
              <a:t>5.4.2 (Main Fuse): </a:t>
            </a:r>
            <a:r>
              <a:rPr lang="en-US" dirty="0">
                <a:solidFill>
                  <a:srgbClr val="7030A0"/>
                </a:solidFill>
              </a:rPr>
              <a:t>125% of expected peak current, separate enclosure; </a:t>
            </a:r>
            <a:r>
              <a:rPr lang="en-US" dirty="0" smtClean="0"/>
              <a:t>rated </a:t>
            </a:r>
            <a:r>
              <a:rPr lang="en-US" dirty="0"/>
              <a:t>as appropriate for DC </a:t>
            </a:r>
            <a:r>
              <a:rPr lang="en-US" dirty="0" smtClean="0"/>
              <a:t>voltage </a:t>
            </a:r>
          </a:p>
          <a:p>
            <a:pPr>
              <a:defRPr/>
            </a:pPr>
            <a:r>
              <a:rPr lang="en-US" dirty="0" smtClean="0"/>
              <a:t>Rule 5.4.3 (Enclosures): </a:t>
            </a:r>
            <a:r>
              <a:rPr lang="en-US" dirty="0"/>
              <a:t>Rigid, must have forced-air ventilation; </a:t>
            </a:r>
            <a:r>
              <a:rPr lang="en-US" dirty="0">
                <a:solidFill>
                  <a:srgbClr val="7030A0"/>
                </a:solidFill>
              </a:rPr>
              <a:t>no venting into driver’s </a:t>
            </a:r>
            <a:r>
              <a:rPr lang="en-US" dirty="0" smtClean="0">
                <a:solidFill>
                  <a:srgbClr val="7030A0"/>
                </a:solidFill>
              </a:rPr>
              <a:t>compartment; cannot be located at front of vehicle</a:t>
            </a:r>
          </a:p>
          <a:p>
            <a:pPr lvl="1">
              <a:defRPr/>
            </a:pPr>
            <a:r>
              <a:rPr lang="en-US" dirty="0" smtClean="0">
                <a:solidFill>
                  <a:srgbClr val="7030A0"/>
                </a:solidFill>
              </a:rPr>
              <a:t>No forced air ventilation required for </a:t>
            </a:r>
            <a:r>
              <a:rPr lang="en-US" dirty="0" smtClean="0">
                <a:solidFill>
                  <a:srgbClr val="7030A0"/>
                </a:solidFill>
              </a:rPr>
              <a:t>LiFePO4 </a:t>
            </a:r>
            <a:r>
              <a:rPr lang="en-US" dirty="0" smtClean="0">
                <a:solidFill>
                  <a:srgbClr val="0000FF"/>
                </a:solidFill>
              </a:rPr>
              <a:t>(teams may still implement)</a:t>
            </a:r>
            <a:endParaRPr lang="en-US" dirty="0" smtClean="0">
              <a:solidFill>
                <a:srgbClr val="7030A0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rgbClr val="7030A0"/>
                </a:solidFill>
              </a:rPr>
              <a:t>Battery boxes cannot be located in front of </a:t>
            </a:r>
            <a:r>
              <a:rPr lang="en-US" dirty="0" smtClean="0">
                <a:solidFill>
                  <a:srgbClr val="7030A0"/>
                </a:solidFill>
              </a:rPr>
              <a:t>driver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dirty="0" smtClean="0"/>
              <a:t>Rule 5.7.1 (Wire): No HV wiring in driver’s compartment</a:t>
            </a:r>
          </a:p>
          <a:p>
            <a:pPr>
              <a:defRPr/>
            </a:pPr>
            <a:r>
              <a:rPr lang="en-US" dirty="0"/>
              <a:t>Rule </a:t>
            </a:r>
            <a:r>
              <a:rPr lang="en-US" dirty="0" smtClean="0"/>
              <a:t>5.7.3 (Connections): </a:t>
            </a:r>
            <a:r>
              <a:rPr lang="en-US" dirty="0" smtClean="0">
                <a:solidFill>
                  <a:srgbClr val="7030A0"/>
                </a:solidFill>
              </a:rPr>
              <a:t>Connections conducting &gt; 36V must be secured by locking washer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5.4.5 – Disconnect Switches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800" y="1676400"/>
            <a:ext cx="6845300" cy="45005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Two sets of two switches required</a:t>
            </a:r>
          </a:p>
          <a:p>
            <a:pPr lvl="1">
              <a:defRPr/>
            </a:pPr>
            <a:r>
              <a:rPr lang="en-US" dirty="0" smtClean="0"/>
              <a:t>Motor Disconnect / Array Disconnect</a:t>
            </a:r>
          </a:p>
          <a:p>
            <a:pPr lvl="1">
              <a:defRPr/>
            </a:pPr>
            <a:r>
              <a:rPr lang="en-US" dirty="0" smtClean="0"/>
              <a:t>Internal (“Driver”), External</a:t>
            </a:r>
          </a:p>
          <a:p>
            <a:pPr>
              <a:defRPr/>
            </a:pPr>
            <a:r>
              <a:rPr lang="en-US" dirty="0" smtClean="0"/>
              <a:t>Relay/contactor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dirty="0" smtClean="0"/>
              <a:t>ust interrupt full load current at system voltage</a:t>
            </a:r>
          </a:p>
          <a:p>
            <a:pPr>
              <a:defRPr/>
            </a:pPr>
            <a:r>
              <a:rPr lang="en-US" dirty="0" smtClean="0"/>
              <a:t>Switch operates control signal of relay/contactor</a:t>
            </a:r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</a:rPr>
              <a:t>Can be either “push-pull” or “push-rotate”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No high voltage wiring in driver compartment!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 descr="http://www.solarcarchallenge.org/challenge/photos/2019/days1/photo/s1day3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5535" y="1676399"/>
            <a:ext cx="3182257" cy="263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4426207"/>
            <a:ext cx="24479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6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Relay/Contactor Circuit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522537"/>
            <a:ext cx="6371561" cy="47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8447" y="2113860"/>
            <a:ext cx="1459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Franklin Gothic Demi" panose="020B0703020102020204" pitchFamily="34" charset="0"/>
              </a:rPr>
              <a:t>Control Switches</a:t>
            </a:r>
            <a:endParaRPr lang="en-US" sz="2400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>
          <a:xfrm flipV="1">
            <a:off x="1728132" y="2184033"/>
            <a:ext cx="1635853" cy="345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1728132" y="2529359"/>
            <a:ext cx="1635853" cy="1858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1728132" y="2529359"/>
            <a:ext cx="1635853" cy="12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</p:cNvCxnSpPr>
          <p:nvPr/>
        </p:nvCxnSpPr>
        <p:spPr>
          <a:xfrm>
            <a:off x="1728132" y="2529359"/>
            <a:ext cx="1635853" cy="237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3939" y="4161349"/>
            <a:ext cx="162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Franklin Gothic Demi" panose="020B0703020102020204" pitchFamily="34" charset="0"/>
              </a:rPr>
              <a:t>Relay/ contactor</a:t>
            </a:r>
            <a:endParaRPr lang="en-US" sz="2400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1845578" y="3640822"/>
            <a:ext cx="2457974" cy="93602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</p:cNvCxnSpPr>
          <p:nvPr/>
        </p:nvCxnSpPr>
        <p:spPr>
          <a:xfrm flipV="1">
            <a:off x="1845578" y="3951215"/>
            <a:ext cx="2457974" cy="62563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936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5.13 – Driver Safety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800" y="1676400"/>
            <a:ext cx="6845300" cy="45005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(a) Safety Belt must be 5 point lap/shoulder harness; </a:t>
            </a:r>
            <a:r>
              <a:rPr lang="en-US" i="1" dirty="0" smtClean="0">
                <a:solidFill>
                  <a:srgbClr val="7030A0"/>
                </a:solidFill>
              </a:rPr>
              <a:t>attached to structural member per manufacturer’s instructions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Requires mounting shoulder belts vertically lower than driver’s shoulder</a:t>
            </a:r>
          </a:p>
          <a:p>
            <a:pPr>
              <a:defRPr/>
            </a:pPr>
            <a:r>
              <a:rPr lang="en-US" dirty="0" smtClean="0"/>
              <a:t>(b) Cars with body shells must have shells attached to each other</a:t>
            </a:r>
          </a:p>
          <a:p>
            <a:pPr>
              <a:defRPr/>
            </a:pPr>
            <a:r>
              <a:rPr lang="en-US" dirty="0" smtClean="0"/>
              <a:t>(d) Windshield must protect entire head</a:t>
            </a:r>
          </a:p>
          <a:p>
            <a:pPr>
              <a:defRPr/>
            </a:pPr>
            <a:r>
              <a:rPr lang="en-US" dirty="0" smtClean="0"/>
              <a:t>(e) Cars equipped with appropriate fire extinguisher for battery chemistry</a:t>
            </a:r>
          </a:p>
          <a:p>
            <a:pPr>
              <a:defRPr/>
            </a:pPr>
            <a:r>
              <a:rPr lang="en-US" dirty="0" smtClean="0"/>
              <a:t>(j) Seat back braces required for seats on adjustable rails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564" y="1648618"/>
            <a:ext cx="3444972" cy="2045004"/>
          </a:xfrm>
          <a:prstGeom prst="rect">
            <a:avLst/>
          </a:prstGeom>
        </p:spPr>
      </p:pic>
      <p:pic>
        <p:nvPicPr>
          <p:cNvPr id="1028" name="Picture 4" descr="Competition Engineering - Competition Engineering Seat Back Brace 1-3/4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9" b="23167"/>
          <a:stretch/>
        </p:blipFill>
        <p:spPr bwMode="auto">
          <a:xfrm>
            <a:off x="9051347" y="4098474"/>
            <a:ext cx="2778126" cy="145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42051" y="5569526"/>
            <a:ext cx="220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Seat back brace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93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32 – Electric-Solar Powered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08205"/>
            <a:ext cx="7548418" cy="474900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Simulates a “real world” solar application</a:t>
            </a:r>
          </a:p>
          <a:p>
            <a:pPr lvl="1"/>
            <a:r>
              <a:rPr lang="en-US" dirty="0" smtClean="0"/>
              <a:t>Two passenger vehicle</a:t>
            </a:r>
          </a:p>
          <a:p>
            <a:pPr lvl="1"/>
            <a:r>
              <a:rPr lang="en-US" dirty="0" smtClean="0"/>
              <a:t>Charging Station simulates permanent facility used to charge vehicle</a:t>
            </a:r>
          </a:p>
          <a:p>
            <a:r>
              <a:rPr lang="en-US" dirty="0" smtClean="0"/>
              <a:t>Same rules as Classic Division, with exceptions</a:t>
            </a:r>
          </a:p>
          <a:p>
            <a:r>
              <a:rPr lang="en-US" dirty="0" smtClean="0"/>
              <a:t>Rule 32.2.3a (Configuration): Passengers must be seated side-by-side</a:t>
            </a:r>
          </a:p>
          <a:p>
            <a:r>
              <a:rPr lang="en-US" dirty="0" smtClean="0"/>
              <a:t>Rule 32.2.6 (Battery): Two battery boxes, each with maximum 2kWh capacity; safe battery exchange procedure</a:t>
            </a:r>
          </a:p>
          <a:p>
            <a:r>
              <a:rPr lang="en-US" dirty="0" smtClean="0"/>
              <a:t>Rule 32.2.7 (Disconnects): Solar Car must have two Motor Disconnects; Charging Station must have single Array Disconnect</a:t>
            </a:r>
          </a:p>
          <a:p>
            <a:r>
              <a:rPr lang="en-US" dirty="0" smtClean="0"/>
              <a:t>Rule 32.2.8 (Trunk): Externally accessible storage required</a:t>
            </a:r>
          </a:p>
          <a:p>
            <a:r>
              <a:rPr lang="en-US" dirty="0" smtClean="0"/>
              <a:t>Must provide team member to monitor Charging Station during race </a:t>
            </a:r>
            <a:r>
              <a:rPr lang="en-US" dirty="0" smtClean="0"/>
              <a:t>hours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Rule 32.7 (Team Assignments): Accomplish one special task each day to demonstrate real-world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24</a:t>
            </a:fld>
            <a:endParaRPr lang="en-US"/>
          </a:p>
        </p:txBody>
      </p:sp>
      <p:pic>
        <p:nvPicPr>
          <p:cNvPr id="8194" name="Picture 2" descr="http://www.solarcarchallenge.org/challenge/photos/2019/day1/photo/1day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093" y="1676399"/>
            <a:ext cx="3733708" cy="24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olarcarchallenge.org/challenge/photos/2019/day2/photo/2day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218" y="3926681"/>
            <a:ext cx="3383660" cy="22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86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33 – Cruiser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7581668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Resemble regular passenger vehicle; provides opportunity to strategize based on number of passengers</a:t>
            </a:r>
          </a:p>
          <a:p>
            <a:pPr lvl="1"/>
            <a:r>
              <a:rPr lang="en-US" dirty="0" smtClean="0"/>
              <a:t>Points = # of passengers x distance traveled</a:t>
            </a:r>
          </a:p>
          <a:p>
            <a:r>
              <a:rPr lang="en-US" dirty="0" smtClean="0"/>
              <a:t>Same rules as Advanced Division, with exceptions</a:t>
            </a:r>
          </a:p>
          <a:p>
            <a:pPr lvl="1"/>
            <a:r>
              <a:rPr lang="en-US" dirty="0" smtClean="0"/>
              <a:t>Must have four wheels</a:t>
            </a:r>
          </a:p>
          <a:p>
            <a:pPr lvl="1"/>
            <a:r>
              <a:rPr lang="en-US" dirty="0" smtClean="0"/>
              <a:t>Must accommodate four passengers; each with immediate access to door for entry/exit (implies 2x2 configuration)</a:t>
            </a:r>
          </a:p>
          <a:p>
            <a:pPr lvl="1"/>
            <a:r>
              <a:rPr lang="en-US" dirty="0" smtClean="0"/>
              <a:t>Rule 33.3 – Allows for 10.5 kWh battery capacity</a:t>
            </a:r>
          </a:p>
          <a:p>
            <a:pPr lvl="1"/>
            <a:r>
              <a:rPr lang="en-US" dirty="0" smtClean="0"/>
              <a:t>Rule 33.3.5 – Body must be completely enclosed</a:t>
            </a:r>
          </a:p>
          <a:p>
            <a:pPr lvl="1"/>
            <a:r>
              <a:rPr lang="en-US" dirty="0" smtClean="0"/>
              <a:t>Rule 33.3.6 – Solar array must be integrated into car body</a:t>
            </a:r>
          </a:p>
          <a:p>
            <a:pPr lvl="1"/>
            <a:r>
              <a:rPr lang="en-US" dirty="0" smtClean="0"/>
              <a:t>Rule 33.3.7 – Must have externally accessible storage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25</a:t>
            </a:fld>
            <a:endParaRPr lang="en-US"/>
          </a:p>
        </p:txBody>
      </p:sp>
      <p:pic>
        <p:nvPicPr>
          <p:cNvPr id="10242" name="Picture 2" descr="1115-aff59eb321d5f75e2b8869e11db04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468" y="2180399"/>
            <a:ext cx="4089169" cy="29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338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Policies and Procedures for </a:t>
            </a:r>
            <a:br>
              <a:rPr lang="en-US" dirty="0" smtClean="0"/>
            </a:br>
            <a:r>
              <a:rPr lang="en-US" dirty="0" smtClean="0"/>
              <a:t>Closed-Track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7299036" cy="47490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Addendum to be provided to participants</a:t>
            </a:r>
          </a:p>
          <a:p>
            <a:endParaRPr lang="en-US" dirty="0" smtClean="0"/>
          </a:p>
          <a:p>
            <a:r>
              <a:rPr lang="en-US" dirty="0" smtClean="0"/>
              <a:t>Drive as close to inside wall, unless passing</a:t>
            </a:r>
          </a:p>
          <a:p>
            <a:r>
              <a:rPr lang="en-US" dirty="0" smtClean="0"/>
              <a:t>Cars must complete pass in reasonable time</a:t>
            </a:r>
          </a:p>
          <a:p>
            <a:r>
              <a:rPr lang="en-US" dirty="0" smtClean="0"/>
              <a:t>Radio Checks/Driver Change Area</a:t>
            </a:r>
          </a:p>
          <a:p>
            <a:r>
              <a:rPr lang="en-US" dirty="0" smtClean="0"/>
              <a:t>Caution Zones</a:t>
            </a:r>
          </a:p>
          <a:p>
            <a:r>
              <a:rPr lang="en-US" dirty="0" smtClean="0"/>
              <a:t>Dedicated Electric-Solar Powered Battery Exchange Area</a:t>
            </a:r>
          </a:p>
          <a:p>
            <a:r>
              <a:rPr lang="en-US" dirty="0" smtClean="0"/>
              <a:t>Spotters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 descr="https://www.solarcarchallenge.org/challenge/photos/2022/days5/photo/2day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9" r="38549"/>
          <a:stretch/>
        </p:blipFill>
        <p:spPr bwMode="auto">
          <a:xfrm>
            <a:off x="9766300" y="3317536"/>
            <a:ext cx="2175598" cy="28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olarcarchallenge.org/challenge/photos/2022/days5/photo/2day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70" y="1663701"/>
            <a:ext cx="3862659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02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A817474B-0F32-4C95-875C-883051B21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400" r="6794" b="9611"/>
          <a:stretch/>
        </p:blipFill>
        <p:spPr bwMode="auto">
          <a:xfrm>
            <a:off x="886119" y="0"/>
            <a:ext cx="10803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0974A5F-9FDA-45E1-8F9D-BE1D298AFEA9}"/>
              </a:ext>
            </a:extLst>
          </p:cNvPr>
          <p:cNvCxnSpPr>
            <a:cxnSpLocks/>
          </p:cNvCxnSpPr>
          <p:nvPr/>
        </p:nvCxnSpPr>
        <p:spPr>
          <a:xfrm>
            <a:off x="3514830" y="5957741"/>
            <a:ext cx="329580" cy="149705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7DF2770-49B1-4B08-8A42-99A8D194E090}"/>
              </a:ext>
            </a:extLst>
          </p:cNvPr>
          <p:cNvCxnSpPr>
            <a:cxnSpLocks/>
          </p:cNvCxnSpPr>
          <p:nvPr/>
        </p:nvCxnSpPr>
        <p:spPr>
          <a:xfrm flipV="1">
            <a:off x="3271101" y="1498862"/>
            <a:ext cx="509047" cy="367646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4E76625-015F-4BAA-AF5F-F57DB5EAED0F}"/>
              </a:ext>
            </a:extLst>
          </p:cNvPr>
          <p:cNvCxnSpPr>
            <a:cxnSpLocks/>
          </p:cNvCxnSpPr>
          <p:nvPr/>
        </p:nvCxnSpPr>
        <p:spPr>
          <a:xfrm flipV="1">
            <a:off x="9651502" y="5788058"/>
            <a:ext cx="359101" cy="319388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FDEC4F9-924C-4504-8C5F-500A18150AF9}"/>
              </a:ext>
            </a:extLst>
          </p:cNvPr>
          <p:cNvCxnSpPr>
            <a:cxnSpLocks/>
          </p:cNvCxnSpPr>
          <p:nvPr/>
        </p:nvCxnSpPr>
        <p:spPr>
          <a:xfrm>
            <a:off x="9501555" y="1593130"/>
            <a:ext cx="509048" cy="386499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11EBC47-1B95-4399-B59D-412857DE8BA7}"/>
              </a:ext>
            </a:extLst>
          </p:cNvPr>
          <p:cNvCxnSpPr>
            <a:cxnSpLocks/>
          </p:cNvCxnSpPr>
          <p:nvPr/>
        </p:nvCxnSpPr>
        <p:spPr>
          <a:xfrm>
            <a:off x="8546123" y="1418492"/>
            <a:ext cx="315189" cy="191724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124A8E99-607C-46A5-B821-B9AE2B80F9F2}"/>
              </a:ext>
            </a:extLst>
          </p:cNvPr>
          <p:cNvCxnSpPr>
            <a:cxnSpLocks/>
          </p:cNvCxnSpPr>
          <p:nvPr/>
        </p:nvCxnSpPr>
        <p:spPr>
          <a:xfrm flipV="1">
            <a:off x="8385639" y="1593130"/>
            <a:ext cx="411326" cy="17086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78905" y="809305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Front Straight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8418096">
            <a:off x="1615487" y="2325433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915287">
            <a:off x="1518377" y="5026852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78463" y="5953018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 Straight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8539296">
            <a:off x="9665215" y="5088835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3574844">
            <a:off x="9708109" y="2360018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4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538423" y="1140694"/>
            <a:ext cx="531871" cy="685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4002" y="3808188"/>
            <a:ext cx="994828" cy="14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719611" y="5539728"/>
            <a:ext cx="274557" cy="10134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9295674" y="5603784"/>
            <a:ext cx="487811" cy="804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281601" y="1237426"/>
            <a:ext cx="308713" cy="7310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760915" y="3914103"/>
            <a:ext cx="722593" cy="26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8" idx="0"/>
          </p:cNvCxnSpPr>
          <p:nvPr/>
        </p:nvCxnSpPr>
        <p:spPr>
          <a:xfrm>
            <a:off x="5642982" y="477021"/>
            <a:ext cx="10605" cy="6043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99913" y="477021"/>
            <a:ext cx="18144" cy="76040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02895" y="5829750"/>
            <a:ext cx="4442" cy="68963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78120" y="5810885"/>
            <a:ext cx="0" cy="65966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229323" y="5053466"/>
            <a:ext cx="576560" cy="5257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250344" y="2100372"/>
            <a:ext cx="624944" cy="49792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465030" y="2402237"/>
            <a:ext cx="705193" cy="36747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0318939" y="4906350"/>
            <a:ext cx="699612" cy="53589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305876">
            <a:off x="7903494" y="886736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Begin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691979" y="477021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Middle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 rot="20412978">
            <a:off x="3519007" y="837892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 rot="19498300">
            <a:off x="1883735" y="1492246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Begin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 rot="17369342">
            <a:off x="1036093" y="2915481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39" name="TextBox 38"/>
          <p:cNvSpPr txBox="1"/>
          <p:nvPr/>
        </p:nvSpPr>
        <p:spPr>
          <a:xfrm rot="3689938">
            <a:off x="1083103" y="4484534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Begin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 rot="1822319">
            <a:off x="2470024" y="5733439"/>
            <a:ext cx="106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1" name="TextBox 40"/>
          <p:cNvSpPr txBox="1"/>
          <p:nvPr/>
        </p:nvSpPr>
        <p:spPr>
          <a:xfrm rot="298310">
            <a:off x="3910919" y="6224077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Begin</a:t>
            </a:r>
            <a:endParaRPr lang="en-US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765097" y="6220843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Middle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 rot="21199635">
            <a:off x="7707569" y="6247241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4" name="TextBox 43"/>
          <p:cNvSpPr txBox="1"/>
          <p:nvPr/>
        </p:nvSpPr>
        <p:spPr>
          <a:xfrm rot="19287624">
            <a:off x="9643712" y="5669319"/>
            <a:ext cx="174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Begin</a:t>
            </a:r>
            <a:endParaRPr lang="en-US" i="1" dirty="0"/>
          </a:p>
        </p:txBody>
      </p:sp>
      <p:sp>
        <p:nvSpPr>
          <p:cNvPr id="45" name="TextBox 44"/>
          <p:cNvSpPr txBox="1"/>
          <p:nvPr/>
        </p:nvSpPr>
        <p:spPr>
          <a:xfrm rot="17100000">
            <a:off x="10508009" y="4473815"/>
            <a:ext cx="174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6" name="TextBox 45"/>
          <p:cNvSpPr txBox="1"/>
          <p:nvPr/>
        </p:nvSpPr>
        <p:spPr>
          <a:xfrm rot="4500000">
            <a:off x="10424365" y="3171546"/>
            <a:ext cx="194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Begin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 rot="2700000">
            <a:off x="9606699" y="1710921"/>
            <a:ext cx="194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8" name="Oval 47"/>
          <p:cNvSpPr/>
          <p:nvPr/>
        </p:nvSpPr>
        <p:spPr>
          <a:xfrm>
            <a:off x="5546196" y="6413237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618748" y="6394372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70974A5F-9FDA-45E1-8F9D-BE1D298AFEA9}"/>
              </a:ext>
            </a:extLst>
          </p:cNvPr>
          <p:cNvCxnSpPr>
            <a:cxnSpLocks/>
          </p:cNvCxnSpPr>
          <p:nvPr/>
        </p:nvCxnSpPr>
        <p:spPr>
          <a:xfrm flipH="1">
            <a:off x="3804358" y="6091093"/>
            <a:ext cx="23739" cy="138727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114452" y="2369838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69721" y="3763460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310612" y="5401230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018551" y="5040268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1264952" y="3883670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899807" y="2488582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358685" y="1119265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594215" y="1081322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stCxn id="60" idx="0"/>
          </p:cNvCxnSpPr>
          <p:nvPr/>
        </p:nvCxnSpPr>
        <p:spPr>
          <a:xfrm flipH="1" flipV="1">
            <a:off x="3768921" y="1608802"/>
            <a:ext cx="19623" cy="14685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45978" y="3077348"/>
            <a:ext cx="248513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3 wide passing after first cone. Can use black triangle if desired.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089917" y="4191032"/>
            <a:ext cx="2452084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 end of cones, can resume 3 wide passing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844411" y="4837363"/>
            <a:ext cx="50919" cy="1253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38920" y="4459368"/>
            <a:ext cx="244268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Must complete 3 wide passing by first cone.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8759940" y="5123176"/>
            <a:ext cx="830374" cy="9679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699703" y="2195787"/>
            <a:ext cx="298200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Stay to inside coming out of Turn 4, stay to right of cones to stay on track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65" idx="0"/>
          </p:cNvCxnSpPr>
          <p:nvPr/>
        </p:nvCxnSpPr>
        <p:spPr>
          <a:xfrm flipV="1">
            <a:off x="8190704" y="1638495"/>
            <a:ext cx="768701" cy="5572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27DF2770-49B1-4B08-8A42-99A8D194E090}"/>
              </a:ext>
            </a:extLst>
          </p:cNvPr>
          <p:cNvCxnSpPr>
            <a:cxnSpLocks/>
          </p:cNvCxnSpPr>
          <p:nvPr/>
        </p:nvCxnSpPr>
        <p:spPr>
          <a:xfrm flipV="1">
            <a:off x="4317120" y="1378495"/>
            <a:ext cx="281421" cy="195838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3"/>
          </p:cNvCxnSpPr>
          <p:nvPr/>
        </p:nvCxnSpPr>
        <p:spPr>
          <a:xfrm>
            <a:off x="3320549" y="567550"/>
            <a:ext cx="1077280" cy="8657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81070" y="105885"/>
            <a:ext cx="2339479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Cut into black triangle unless passing going into Turn 1.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139553" y="4946858"/>
            <a:ext cx="253964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Slower cars should drive in apron on back straight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4085303" y="5593189"/>
            <a:ext cx="865947" cy="4126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941967" y="1848141"/>
            <a:ext cx="2339479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Vehicles entering Turn 1 from pit lane yields to main traffic.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72" idx="0"/>
          </p:cNvCxnSpPr>
          <p:nvPr/>
        </p:nvCxnSpPr>
        <p:spPr>
          <a:xfrm flipH="1" flipV="1">
            <a:off x="4442275" y="1710778"/>
            <a:ext cx="669432" cy="1373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49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23"/>
          <a:stretch/>
        </p:blipFill>
        <p:spPr>
          <a:xfrm>
            <a:off x="820616" y="1"/>
            <a:ext cx="10550769" cy="6858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51142" y="2308118"/>
            <a:ext cx="8549386" cy="259604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r>
              <a:rPr lang="en-US" sz="923" dirty="0"/>
              <a:t>			          PIT LANE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5612421" y="4517050"/>
            <a:ext cx="2066196" cy="395654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38" b="1" dirty="0"/>
              <a:t>PRIMARY GARAGE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3237269" y="4722594"/>
            <a:ext cx="1101501" cy="395654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38" b="1" dirty="0"/>
              <a:t>SECONDARY GARAGE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3447317" y="3827108"/>
            <a:ext cx="681404" cy="395654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TMS USE</a:t>
            </a:r>
          </a:p>
          <a:p>
            <a:pPr algn="ctr"/>
            <a:r>
              <a:rPr lang="en-US" sz="923" dirty="0"/>
              <a:t>ONLY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7928" y="4209318"/>
            <a:ext cx="390526" cy="428628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MEDIA</a:t>
            </a:r>
            <a:br>
              <a:rPr lang="en-US" sz="923" dirty="0"/>
            </a:br>
            <a:r>
              <a:rPr lang="en-US" sz="923" dirty="0"/>
              <a:t>CTR</a:t>
            </a:r>
          </a:p>
        </p:txBody>
      </p:sp>
      <p:pic>
        <p:nvPicPr>
          <p:cNvPr id="9" name="Picture 2" descr="https://s-media-cache-ak0.pinimg.com/736x/ba/ae/64/baae64b36db853a2b0e4c402d6c893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18" y="3535833"/>
            <a:ext cx="145947" cy="1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-media-cache-ak0.pinimg.com/736x/ba/ae/64/baae64b36db853a2b0e4c402d6c893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97" y="3535833"/>
            <a:ext cx="145947" cy="1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-media-cache-ak0.pinimg.com/736x/ba/ae/64/baae64b36db853a2b0e4c402d6c893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06" y="3711679"/>
            <a:ext cx="145947" cy="1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-media-cache-ak0.pinimg.com/736x/ba/ae/64/baae64b36db853a2b0e4c402d6c893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0" y="5602030"/>
            <a:ext cx="145947" cy="1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-media-cache-ak0.pinimg.com/736x/ba/ae/64/baae64b36db853a2b0e4c402d6c893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00" y="5602028"/>
            <a:ext cx="145947" cy="1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ter-droplet-icon-66871.png (128×12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96" y="3677748"/>
            <a:ext cx="156657" cy="1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28408" y="2621206"/>
            <a:ext cx="5217237" cy="1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PIT SLOTS</a:t>
            </a:r>
          </a:p>
        </p:txBody>
      </p:sp>
      <p:sp>
        <p:nvSpPr>
          <p:cNvPr id="24" name="Bent-Up Arrow 23"/>
          <p:cNvSpPr/>
          <p:nvPr/>
        </p:nvSpPr>
        <p:spPr>
          <a:xfrm rot="10800000">
            <a:off x="5484000" y="2391379"/>
            <a:ext cx="946557" cy="544495"/>
          </a:xfrm>
          <a:prstGeom prst="bentUpArrow">
            <a:avLst>
              <a:gd name="adj1" fmla="val 31031"/>
              <a:gd name="adj2" fmla="val 25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25" name="TextBox 24"/>
          <p:cNvSpPr txBox="1"/>
          <p:nvPr/>
        </p:nvSpPr>
        <p:spPr>
          <a:xfrm>
            <a:off x="5301357" y="2348968"/>
            <a:ext cx="1322095" cy="234360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23" dirty="0"/>
              <a:t>TRACK EXIT</a:t>
            </a:r>
          </a:p>
        </p:txBody>
      </p:sp>
      <p:sp>
        <p:nvSpPr>
          <p:cNvPr id="33" name="TextBox 32"/>
          <p:cNvSpPr txBox="1"/>
          <p:nvPr/>
        </p:nvSpPr>
        <p:spPr>
          <a:xfrm rot="5400000">
            <a:off x="6105760" y="4480681"/>
            <a:ext cx="2064058" cy="458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38" b="1" dirty="0"/>
              <a:t>TRAILER PARKING</a:t>
            </a:r>
          </a:p>
        </p:txBody>
      </p:sp>
      <p:sp>
        <p:nvSpPr>
          <p:cNvPr id="34" name="TextBox 33"/>
          <p:cNvSpPr txBox="1"/>
          <p:nvPr/>
        </p:nvSpPr>
        <p:spPr>
          <a:xfrm rot="5400000">
            <a:off x="6304351" y="4580576"/>
            <a:ext cx="2505809" cy="202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SUPPORT PARKING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70575" y="3429001"/>
            <a:ext cx="2166153" cy="2312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54" b="1" dirty="0"/>
              <a:t>OTHER TEAM VEHICLE</a:t>
            </a:r>
          </a:p>
          <a:p>
            <a:pPr algn="ctr"/>
            <a:r>
              <a:rPr lang="en-US" sz="1154" b="1" dirty="0"/>
              <a:t>PARKING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2812346" y="4693656"/>
            <a:ext cx="1096844" cy="458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38" b="1" dirty="0"/>
              <a:t>TRAILER PARKING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1648357" y="4611532"/>
            <a:ext cx="2505809" cy="202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SUPPORT PARKING</a:t>
            </a:r>
          </a:p>
        </p:txBody>
      </p:sp>
      <p:sp>
        <p:nvSpPr>
          <p:cNvPr id="30" name="Left-Right Arrow 29"/>
          <p:cNvSpPr/>
          <p:nvPr/>
        </p:nvSpPr>
        <p:spPr>
          <a:xfrm rot="5400000">
            <a:off x="6312332" y="2948295"/>
            <a:ext cx="1479488" cy="375093"/>
          </a:xfrm>
          <a:prstGeom prst="left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31" name="TextBox 30"/>
          <p:cNvSpPr txBox="1"/>
          <p:nvPr/>
        </p:nvSpPr>
        <p:spPr>
          <a:xfrm rot="5400000">
            <a:off x="6441641" y="3062113"/>
            <a:ext cx="1219238" cy="234360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23" dirty="0"/>
              <a:t>SUPPORT IN/OUT</a:t>
            </a:r>
          </a:p>
        </p:txBody>
      </p:sp>
      <p:sp>
        <p:nvSpPr>
          <p:cNvPr id="39" name="Bent-Up Arrow 38"/>
          <p:cNvSpPr/>
          <p:nvPr/>
        </p:nvSpPr>
        <p:spPr>
          <a:xfrm>
            <a:off x="4873070" y="5783336"/>
            <a:ext cx="2377017" cy="544495"/>
          </a:xfrm>
          <a:prstGeom prst="bentUpArrow">
            <a:avLst>
              <a:gd name="adj1" fmla="val 31031"/>
              <a:gd name="adj2" fmla="val 25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41" name="Bent-Up Arrow 40"/>
          <p:cNvSpPr/>
          <p:nvPr/>
        </p:nvSpPr>
        <p:spPr>
          <a:xfrm flipH="1">
            <a:off x="3218027" y="5783336"/>
            <a:ext cx="1763880" cy="544495"/>
          </a:xfrm>
          <a:prstGeom prst="bentUpArrow">
            <a:avLst>
              <a:gd name="adj1" fmla="val 31031"/>
              <a:gd name="adj2" fmla="val 25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40" name="TextBox 39"/>
          <p:cNvSpPr txBox="1"/>
          <p:nvPr/>
        </p:nvSpPr>
        <p:spPr>
          <a:xfrm>
            <a:off x="4177982" y="6174511"/>
            <a:ext cx="1731179" cy="142027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23" dirty="0"/>
              <a:t>TRANSFER BETWEEN GARAGES</a:t>
            </a:r>
          </a:p>
        </p:txBody>
      </p:sp>
      <p:sp>
        <p:nvSpPr>
          <p:cNvPr id="42" name="TextBox 41"/>
          <p:cNvSpPr txBox="1"/>
          <p:nvPr/>
        </p:nvSpPr>
        <p:spPr>
          <a:xfrm rot="5400000">
            <a:off x="4114846" y="4043579"/>
            <a:ext cx="994902" cy="485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CHARGING STATIONS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91157" y="191022"/>
            <a:ext cx="1622086" cy="232236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en-US" sz="923" dirty="0"/>
              <a:t>SPOTTERS</a:t>
            </a:r>
          </a:p>
        </p:txBody>
      </p:sp>
      <p:pic>
        <p:nvPicPr>
          <p:cNvPr id="2058" name="Picture 10" descr="https://upload.wikimedia.org/wikipedia/commons/thumb/e/ee/Red_Cross_icon.svg/480px-Red_Cross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70" y="2719788"/>
            <a:ext cx="166941" cy="16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 rot="5400000">
            <a:off x="3635595" y="5429424"/>
            <a:ext cx="312160" cy="395654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tx1"/>
            </a:solidFill>
          </a:ln>
        </p:spPr>
        <p:txBody>
          <a:bodyPr vert="vert270"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TMS USE</a:t>
            </a:r>
          </a:p>
        </p:txBody>
      </p:sp>
      <p:sp>
        <p:nvSpPr>
          <p:cNvPr id="44" name="Bent-Up Arrow 43"/>
          <p:cNvSpPr/>
          <p:nvPr/>
        </p:nvSpPr>
        <p:spPr>
          <a:xfrm rot="10800000">
            <a:off x="3239354" y="2391379"/>
            <a:ext cx="946557" cy="544495"/>
          </a:xfrm>
          <a:prstGeom prst="bentUpArrow">
            <a:avLst>
              <a:gd name="adj1" fmla="val 31031"/>
              <a:gd name="adj2" fmla="val 25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45" name="TextBox 44"/>
          <p:cNvSpPr txBox="1"/>
          <p:nvPr/>
        </p:nvSpPr>
        <p:spPr>
          <a:xfrm>
            <a:off x="3056711" y="2348968"/>
            <a:ext cx="1322095" cy="234360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23" dirty="0"/>
              <a:t>ALT TRACK EXIT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96475" y="2201822"/>
            <a:ext cx="584617" cy="1609070"/>
            <a:chOff x="3619080" y="1908245"/>
            <a:chExt cx="506668" cy="1394527"/>
          </a:xfrm>
        </p:grpSpPr>
        <p:sp>
          <p:nvSpPr>
            <p:cNvPr id="18" name="Bent-Up Arrow 17"/>
            <p:cNvSpPr/>
            <p:nvPr/>
          </p:nvSpPr>
          <p:spPr>
            <a:xfrm rot="16200000">
              <a:off x="3406247" y="2237066"/>
              <a:ext cx="897563" cy="471898"/>
            </a:xfrm>
            <a:prstGeom prst="bentUpArrow">
              <a:avLst>
                <a:gd name="adj1" fmla="val 31031"/>
                <a:gd name="adj2" fmla="val 25000"/>
                <a:gd name="adj3" fmla="val 25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77"/>
            </a:p>
          </p:txBody>
        </p:sp>
        <p:sp>
          <p:nvSpPr>
            <p:cNvPr id="19" name="TextBox 18"/>
            <p:cNvSpPr txBox="1"/>
            <p:nvPr/>
          </p:nvSpPr>
          <p:spPr>
            <a:xfrm rot="5400000">
              <a:off x="3326928" y="2503953"/>
              <a:ext cx="1394527" cy="203112"/>
            </a:xfrm>
            <a:prstGeom prst="rect">
              <a:avLst/>
            </a:prstGeom>
            <a:noFill/>
            <a:ln w="444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23" dirty="0"/>
                <a:t>TRACK ENTRY</a:t>
              </a:r>
            </a:p>
          </p:txBody>
        </p:sp>
      </p:grpSp>
      <p:sp>
        <p:nvSpPr>
          <p:cNvPr id="2" name="Block Arc 1"/>
          <p:cNvSpPr/>
          <p:nvPr/>
        </p:nvSpPr>
        <p:spPr>
          <a:xfrm>
            <a:off x="5342838" y="2552541"/>
            <a:ext cx="439206" cy="26552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Rules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676400"/>
            <a:ext cx="7261087" cy="4500563"/>
          </a:xfrm>
        </p:spPr>
        <p:txBody>
          <a:bodyPr>
            <a:normAutofit/>
          </a:bodyPr>
          <a:lstStyle/>
          <a:p>
            <a:r>
              <a:rPr lang="en-US" dirty="0" smtClean="0"/>
              <a:t>Do:</a:t>
            </a:r>
          </a:p>
          <a:p>
            <a:pPr lvl="1"/>
            <a:r>
              <a:rPr lang="en-US" dirty="0" smtClean="0"/>
              <a:t>Keep copies of rules throughout workshop</a:t>
            </a:r>
          </a:p>
          <a:p>
            <a:pPr lvl="1"/>
            <a:r>
              <a:rPr lang="en-US" dirty="0" smtClean="0"/>
              <a:t>Following engineering lifecycle: requirements, design, implementation, verification</a:t>
            </a:r>
          </a:p>
          <a:p>
            <a:r>
              <a:rPr lang="en-US" dirty="0" smtClean="0"/>
              <a:t>Don’t:</a:t>
            </a:r>
          </a:p>
          <a:p>
            <a:pPr lvl="1"/>
            <a:r>
              <a:rPr lang="en-US" dirty="0" smtClean="0"/>
              <a:t>Just </a:t>
            </a:r>
            <a:r>
              <a:rPr lang="en-US" dirty="0"/>
              <a:t>read once</a:t>
            </a:r>
            <a:r>
              <a:rPr lang="en-US" dirty="0" smtClean="0"/>
              <a:t> or all in one sitting</a:t>
            </a:r>
          </a:p>
          <a:p>
            <a:pPr lvl="1"/>
            <a:r>
              <a:rPr lang="en-US" dirty="0" smtClean="0"/>
              <a:t>Look at another car’s design and assume it complies with rules (grandfather; waivers)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Changes from </a:t>
            </a:r>
            <a:r>
              <a:rPr lang="en-US" dirty="0" smtClean="0">
                <a:solidFill>
                  <a:srgbClr val="0000FF"/>
                </a:solidFill>
              </a:rPr>
              <a:t>2024 </a:t>
            </a:r>
            <a:r>
              <a:rPr lang="en-US" dirty="0" smtClean="0">
                <a:solidFill>
                  <a:srgbClr val="0000FF"/>
                </a:solidFill>
              </a:rPr>
              <a:t>rules noted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</a:t>
            </a:r>
            <a:r>
              <a:rPr lang="en-US" dirty="0" smtClean="0"/>
              <a:t>2025                 </a:t>
            </a:r>
            <a:r>
              <a:rPr lang="en-US" dirty="0" smtClean="0"/>
              <a:t>Rules for the </a:t>
            </a:r>
            <a:r>
              <a:rPr lang="en-US" dirty="0" smtClean="0"/>
              <a:t>2025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9282" y="1676400"/>
            <a:ext cx="2838591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Categories of Rules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Updates from </a:t>
            </a:r>
            <a:r>
              <a:rPr lang="en-US" dirty="0" smtClean="0"/>
              <a:t>2023-2024 </a:t>
            </a:r>
            <a:r>
              <a:rPr lang="en-US" dirty="0" smtClean="0"/>
              <a:t>Race Year</a:t>
            </a:r>
          </a:p>
          <a:p>
            <a:r>
              <a:rPr lang="en-US" dirty="0" smtClean="0"/>
              <a:t>Mechanical Subsystem</a:t>
            </a:r>
          </a:p>
          <a:p>
            <a:r>
              <a:rPr lang="en-US" dirty="0" smtClean="0"/>
              <a:t>Electrical Subsystem</a:t>
            </a:r>
          </a:p>
          <a:p>
            <a:r>
              <a:rPr lang="en-US" dirty="0" smtClean="0"/>
              <a:t>Electric-Solar Power Division</a:t>
            </a:r>
          </a:p>
          <a:p>
            <a:r>
              <a:rPr lang="en-US" dirty="0" smtClean="0"/>
              <a:t>Cruiser Division</a:t>
            </a:r>
          </a:p>
          <a:p>
            <a:r>
              <a:rPr lang="en-US" dirty="0" smtClean="0"/>
              <a:t>Cross-Country Races</a:t>
            </a:r>
          </a:p>
          <a:p>
            <a:r>
              <a:rPr lang="en-US" dirty="0" smtClean="0"/>
              <a:t>Administrative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9" y="6434931"/>
            <a:ext cx="3603725" cy="365125"/>
          </a:xfrm>
        </p:spPr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</a:t>
            </a:r>
            <a:br>
              <a:rPr lang="en-US" dirty="0" smtClean="0"/>
            </a:br>
            <a:r>
              <a:rPr lang="en-US" dirty="0" smtClean="0"/>
              <a:t>Rules for the 2025 Solar Car Challenge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 Updates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2023-2024 </a:t>
            </a:r>
            <a:r>
              <a:rPr lang="en-US" dirty="0"/>
              <a:t>Race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3.8 – Prohibit use of another solar car’s frame</a:t>
            </a:r>
          </a:p>
          <a:p>
            <a:r>
              <a:rPr lang="en-US" dirty="0" smtClean="0"/>
              <a:t>Rule 5.4.2(d) – Remove distance for main battery pack fuse</a:t>
            </a:r>
          </a:p>
          <a:p>
            <a:r>
              <a:rPr lang="en-US" dirty="0" smtClean="0"/>
              <a:t>Rule 5.4.5(a) – Allow push-rotate disconnects</a:t>
            </a:r>
          </a:p>
          <a:p>
            <a:r>
              <a:rPr lang="en-US" dirty="0" smtClean="0"/>
              <a:t>Rule 5.13(k) – Battery spill kits only required for lead-acid batteries</a:t>
            </a:r>
          </a:p>
          <a:p>
            <a:r>
              <a:rPr lang="en-US" dirty="0" smtClean="0"/>
              <a:t>Rule 32.2.6(a) – Allow LiFePO4 for Electric-Solar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9" y="6434931"/>
            <a:ext cx="3507473" cy="365125"/>
          </a:xfrm>
        </p:spPr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Subsystem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5.2.2 – Roll bar should have no kinks/buckles</a:t>
            </a:r>
          </a:p>
          <a:p>
            <a:r>
              <a:rPr lang="en-US" dirty="0" smtClean="0"/>
              <a:t>Rule 5.13(a) – Safety belts must be unexpired</a:t>
            </a:r>
          </a:p>
          <a:p>
            <a:r>
              <a:rPr lang="en-US" dirty="0" smtClean="0"/>
              <a:t>Rule 5.13(j) – Racing style adjustable seats allowed if installed per manufacturer’s specifications</a:t>
            </a:r>
          </a:p>
          <a:p>
            <a:r>
              <a:rPr lang="en-US" dirty="0" smtClean="0"/>
              <a:t>Rule 5.13(l) – No tinted windows allowed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00" y="6434931"/>
            <a:ext cx="3449721" cy="365125"/>
          </a:xfrm>
        </p:spPr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Subsystem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Rule 5.4 – Calculate Lithium-battery capacity per nominal voltage (instead of minimum or typical)</a:t>
            </a:r>
          </a:p>
          <a:p>
            <a:r>
              <a:rPr lang="en-US" dirty="0" smtClean="0"/>
              <a:t>Rule 5.4.1.3 – Clarify requirements for BMS to include over-temperature</a:t>
            </a:r>
          </a:p>
          <a:p>
            <a:r>
              <a:rPr lang="en-US" dirty="0" smtClean="0"/>
              <a:t>Rule 5.4.3(d) – Battery boxes cannot be in path of egress</a:t>
            </a:r>
          </a:p>
          <a:p>
            <a:r>
              <a:rPr lang="en-US" dirty="0" smtClean="0"/>
              <a:t>Rule 5.4.3(e) – Clarify that forced-air ventilation is required for </a:t>
            </a:r>
            <a:r>
              <a:rPr lang="en-US" i="1" dirty="0" smtClean="0"/>
              <a:t>flooded</a:t>
            </a:r>
            <a:r>
              <a:rPr lang="en-US" dirty="0" smtClean="0"/>
              <a:t> </a:t>
            </a:r>
            <a:r>
              <a:rPr lang="en-US" dirty="0" err="1" smtClean="0"/>
              <a:t>PbAcid</a:t>
            </a:r>
            <a:r>
              <a:rPr lang="en-US" dirty="0" smtClean="0"/>
              <a:t> batteries. Allow forced-air ventilation for Li-chemistry batteries</a:t>
            </a:r>
          </a:p>
          <a:p>
            <a:r>
              <a:rPr lang="en-US" dirty="0" smtClean="0"/>
              <a:t>Rule 5.12.1 – Stop lights must be independent of turn indicators and hazard lights</a:t>
            </a:r>
          </a:p>
          <a:p>
            <a:r>
              <a:rPr lang="en-US" dirty="0" smtClean="0"/>
              <a:t>Rule 10.1.x – Increased solar array efficiency from 22% to 23% for Classic, Advanced Classic, and Electric-Solar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9" y="6434931"/>
            <a:ext cx="3295717" cy="365125"/>
          </a:xfrm>
        </p:spPr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Electric-Solar Powered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Rule 32.2.2 – Minimum dimensions removed; vehicles must fit within maximum dimensions and require side-by-side seating</a:t>
            </a:r>
          </a:p>
          <a:p>
            <a:r>
              <a:rPr lang="en-US" dirty="0" smtClean="0"/>
              <a:t>Rule 32.2.3 – Ballast must be secured within the vehicle</a:t>
            </a:r>
          </a:p>
          <a:p>
            <a:r>
              <a:rPr lang="en-US" dirty="0" smtClean="0"/>
              <a:t>Rule 32.2.5 – Increase battery capacity from 2.625 to 5.25 kWh per battery pack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Rule 32.2.6 – Clarify disconnect switches and relay/contactors required</a:t>
            </a:r>
          </a:p>
          <a:p>
            <a:r>
              <a:rPr lang="en-US" dirty="0"/>
              <a:t>Rule </a:t>
            </a:r>
            <a:r>
              <a:rPr lang="en-US" dirty="0" smtClean="0"/>
              <a:t>33.2.7 </a:t>
            </a:r>
            <a:r>
              <a:rPr lang="en-US" dirty="0"/>
              <a:t>– Require a container for trunk space</a:t>
            </a:r>
          </a:p>
          <a:p>
            <a:r>
              <a:rPr lang="en-US" dirty="0" smtClean="0"/>
              <a:t>Rule 32.3.1 – Change charging station limit from size to power, allowing teams to create their charging station in any way they desire, so long as it is &lt;= 2.5 kW.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9" y="6434931"/>
            <a:ext cx="3295717" cy="365125"/>
          </a:xfrm>
        </p:spPr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 33.2.4 </a:t>
            </a:r>
            <a:r>
              <a:rPr lang="en-US" dirty="0"/>
              <a:t>– Ballast must be secured within the </a:t>
            </a:r>
            <a:r>
              <a:rPr lang="en-US" dirty="0" smtClean="0"/>
              <a:t>vehicle</a:t>
            </a:r>
          </a:p>
          <a:p>
            <a:r>
              <a:rPr lang="en-US" dirty="0" smtClean="0"/>
              <a:t>Rule 33.2.5 – Need two roll bars, one for each row of passengers</a:t>
            </a:r>
          </a:p>
          <a:p>
            <a:r>
              <a:rPr lang="en-US" dirty="0" smtClean="0"/>
              <a:t>Rule 33.2.8 – Require a container for trunk space</a:t>
            </a:r>
          </a:p>
          <a:p>
            <a:r>
              <a:rPr lang="en-US" dirty="0" smtClean="0"/>
              <a:t>Rule 33.5.1 – Clarify non-moving penalties have multiplier of 4 for points</a:t>
            </a:r>
          </a:p>
          <a:p>
            <a:r>
              <a:rPr lang="en-US" dirty="0" smtClean="0"/>
              <a:t>Rule 33.6 – Require Cruiser to have daily tasks like Electric-Solar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9" y="6434931"/>
            <a:ext cx="3295717" cy="365125"/>
          </a:xfrm>
        </p:spPr>
        <p:txBody>
          <a:bodyPr/>
          <a:lstStyle/>
          <a:p>
            <a:r>
              <a:rPr lang="en-US" dirty="0" smtClean="0"/>
              <a:t>2025 </a:t>
            </a:r>
            <a:r>
              <a:rPr lang="en-US" dirty="0" smtClean="0"/>
              <a:t>Teams Workshop                          Rules for the 2025 Solar Car Challenge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4975</TotalTime>
  <Words>2176</Words>
  <Application>Microsoft Office PowerPoint</Application>
  <PresentationFormat>Widescreen</PresentationFormat>
  <Paragraphs>310</Paragraphs>
  <Slides>28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Franklin Gothic Demi</vt:lpstr>
      <vt:lpstr>Wingdings</vt:lpstr>
      <vt:lpstr>Office Theme</vt:lpstr>
      <vt:lpstr>Rules for the 2025 Race</vt:lpstr>
      <vt:lpstr>EVENT UPDATES</vt:lpstr>
      <vt:lpstr>Rules Overview</vt:lpstr>
      <vt:lpstr>Categories of Rules Changes</vt:lpstr>
      <vt:lpstr>Event Updates from  2023-2024 Race Year</vt:lpstr>
      <vt:lpstr>Mechanical Subsystem</vt:lpstr>
      <vt:lpstr>Electrical Subsystem</vt:lpstr>
      <vt:lpstr>Electric-Solar Powered Division</vt:lpstr>
      <vt:lpstr>Cruiser Division</vt:lpstr>
      <vt:lpstr>Cross-Country/Track Races</vt:lpstr>
      <vt:lpstr>Administrative</vt:lpstr>
      <vt:lpstr>Registration</vt:lpstr>
      <vt:lpstr>Rule 3.8 – Design of Solar Car</vt:lpstr>
      <vt:lpstr>Rule 3.9 - Scrapbook</vt:lpstr>
      <vt:lpstr>Rule 3.10 – Oral Presentations</vt:lpstr>
      <vt:lpstr>Rule 3.5 – Qualifier</vt:lpstr>
      <vt:lpstr>Section 10: DIVISIONS</vt:lpstr>
      <vt:lpstr>Rule 5.2.x –  Safety Cell, Crush Zone, Roll Bar</vt:lpstr>
      <vt:lpstr>Safety Cell / Crush Zone Details</vt:lpstr>
      <vt:lpstr>Section 5.4/5.7 – Electrical</vt:lpstr>
      <vt:lpstr>Rule 5.4.5 – Disconnect Switches</vt:lpstr>
      <vt:lpstr>Relay/Contactor Circuit</vt:lpstr>
      <vt:lpstr>Rule 5.13 – Driver Safety</vt:lpstr>
      <vt:lpstr>Section 32 – Electric-Solar Powered Car</vt:lpstr>
      <vt:lpstr>Section 33 – Cruiser Division</vt:lpstr>
      <vt:lpstr>Policies and Procedures for  Closed-Track Races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Shih</dc:creator>
  <cp:lastModifiedBy>Microsoft account</cp:lastModifiedBy>
  <cp:revision>39</cp:revision>
  <dcterms:created xsi:type="dcterms:W3CDTF">2020-10-24T04:29:47Z</dcterms:created>
  <dcterms:modified xsi:type="dcterms:W3CDTF">2025-01-19T05:22:40Z</dcterms:modified>
</cp:coreProperties>
</file>